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4"/>
  </p:notesMasterIdLst>
  <p:handoutMasterIdLst>
    <p:handoutMasterId r:id="rId15"/>
  </p:handoutMasterIdLst>
  <p:sldIdLst>
    <p:sldId id="256" r:id="rId5"/>
    <p:sldId id="281" r:id="rId6"/>
    <p:sldId id="279" r:id="rId7"/>
    <p:sldId id="280" r:id="rId8"/>
    <p:sldId id="275" r:id="rId9"/>
    <p:sldId id="283" r:id="rId10"/>
    <p:sldId id="284" r:id="rId11"/>
    <p:sldId id="286" r:id="rId12"/>
    <p:sldId id="28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81"/>
            <p14:sldId id="279"/>
            <p14:sldId id="280"/>
            <p14:sldId id="275"/>
            <p14:sldId id="283"/>
            <p14:sldId id="284"/>
            <p14:sldId id="286"/>
          </p14:sldIdLst>
        </p14:section>
        <p14:section name="Learn More" id="{2CC34DB2-6590-42C0-AD4B-A04C6060184E}">
          <p14:sldIdLst>
            <p14:sldId id="2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D24726"/>
    <a:srgbClr val="404040"/>
    <a:srgbClr val="FF9B45"/>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94241" autoAdjust="0"/>
  </p:normalViewPr>
  <p:slideViewPr>
    <p:cSldViewPr snapToGrid="0">
      <p:cViewPr varScale="1">
        <p:scale>
          <a:sx n="93" d="100"/>
          <a:sy n="93" d="100"/>
        </p:scale>
        <p:origin x="948"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3/21/2020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3/21/2020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3/21/2020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3/21/2020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Blockchain Brigade</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Bootcamp vs. Traditional Computer Science Degrees</a:t>
            </a:r>
          </a:p>
        </p:txBody>
      </p:sp>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Overview</a:t>
            </a:r>
          </a:p>
        </p:txBody>
      </p:sp>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Data Science Bootcamp vs Traditional Data Science Degree </a:t>
            </a:r>
          </a:p>
          <a:p>
            <a:pPr marL="0" indent="0">
              <a:lnSpc>
                <a:spcPts val="1800"/>
              </a:lnSpc>
              <a:spcBef>
                <a:spcPts val="1000"/>
              </a:spcBef>
              <a:spcAft>
                <a:spcPts val="6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today’s job market it is imperative for you to ensure your credentials are marketable and can appeal to multiple industries.  Technology is continuously evolving, and you may have noticed an increased trend in Data Science Bootcamps being offered.  </a:t>
            </a:r>
          </a:p>
          <a:p>
            <a:pPr marL="0" indent="0">
              <a:lnSpc>
                <a:spcPts val="1800"/>
              </a:lnSpc>
              <a:spcBef>
                <a:spcPts val="1000"/>
              </a:spcBef>
              <a:spcAft>
                <a:spcPts val="6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this project we will develop a data analysis to determine the educational and financial benefit of obtaining data science credentials from completing a bootcamp vs getting a traditional data science degree.</a:t>
            </a: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marL="0" indent="0">
              <a:lnSpc>
                <a:spcPts val="1800"/>
              </a:lnSpc>
              <a:spcBef>
                <a:spcPts val="1000"/>
              </a:spcBef>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8" name="Content Placeholder 7">
            <a:extLst>
              <a:ext uri="{FF2B5EF4-FFF2-40B4-BE49-F238E27FC236}">
                <a16:creationId xmlns:a16="http://schemas.microsoft.com/office/drawing/2014/main" id="{A5112016-C57B-425E-93BB-8874E38B22B5}"/>
              </a:ext>
            </a:extLst>
          </p:cNvPr>
          <p:cNvPicPr>
            <a:picLocks noGrp="1" noChangeAspect="1"/>
          </p:cNvPicPr>
          <p:nvPr>
            <p:ph sz="quarter" idx="10"/>
          </p:nvPr>
        </p:nvPicPr>
        <p:blipFill>
          <a:blip r:embed="rId2"/>
          <a:stretch>
            <a:fillRect/>
          </a:stretch>
        </p:blipFill>
        <p:spPr>
          <a:xfrm>
            <a:off x="6512129" y="1431010"/>
            <a:ext cx="4416425" cy="2947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Project Team / Organization</a:t>
            </a:r>
          </a:p>
        </p:txBody>
      </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solidFill>
                <a:prstClr val="black">
                  <a:lumMod val="75000"/>
                  <a:lumOff val="25000"/>
                </a:prstClr>
              </a:solidFill>
              <a:cs typeface="Segoe UI"/>
            </a:endParaRPr>
          </a:p>
        </p:txBody>
      </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2" name="Content Placeholder 17"/>
          <p:cNvSpPr txBox="1">
            <a:spLocks/>
          </p:cNvSpPr>
          <p:nvPr/>
        </p:nvSpPr>
        <p:spPr>
          <a:xfrm>
            <a:off x="1097252" y="4235351"/>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solidFill>
                <a:prstClr val="black">
                  <a:lumMod val="75000"/>
                  <a:lumOff val="25000"/>
                </a:prstClr>
              </a:solidFill>
              <a:cs typeface="Segoe UI"/>
            </a:endParaRPr>
          </a:p>
        </p:txBody>
      </p:sp>
      <p:graphicFrame>
        <p:nvGraphicFramePr>
          <p:cNvPr id="6" name="Table 6">
            <a:extLst>
              <a:ext uri="{FF2B5EF4-FFF2-40B4-BE49-F238E27FC236}">
                <a16:creationId xmlns:a16="http://schemas.microsoft.com/office/drawing/2014/main" id="{11519341-A441-4B05-AADE-D12297BC3649}"/>
              </a:ext>
            </a:extLst>
          </p:cNvPr>
          <p:cNvGraphicFramePr>
            <a:graphicFrameLocks noGrp="1"/>
          </p:cNvGraphicFramePr>
          <p:nvPr>
            <p:extLst>
              <p:ext uri="{D42A27DB-BD31-4B8C-83A1-F6EECF244321}">
                <p14:modId xmlns:p14="http://schemas.microsoft.com/office/powerpoint/2010/main" val="2569150115"/>
              </p:ext>
            </p:extLst>
          </p:nvPr>
        </p:nvGraphicFramePr>
        <p:xfrm>
          <a:off x="688914" y="1418490"/>
          <a:ext cx="6174223" cy="2711722"/>
        </p:xfrm>
        <a:graphic>
          <a:graphicData uri="http://schemas.openxmlformats.org/drawingml/2006/table">
            <a:tbl>
              <a:tblPr firstRow="1" bandRow="1">
                <a:tableStyleId>{21E4AEA4-8DFA-4A89-87EB-49C32662AFE0}</a:tableStyleId>
              </a:tblPr>
              <a:tblGrid>
                <a:gridCol w="3078977">
                  <a:extLst>
                    <a:ext uri="{9D8B030D-6E8A-4147-A177-3AD203B41FA5}">
                      <a16:colId xmlns:a16="http://schemas.microsoft.com/office/drawing/2014/main" val="1069270054"/>
                    </a:ext>
                  </a:extLst>
                </a:gridCol>
                <a:gridCol w="3095246">
                  <a:extLst>
                    <a:ext uri="{9D8B030D-6E8A-4147-A177-3AD203B41FA5}">
                      <a16:colId xmlns:a16="http://schemas.microsoft.com/office/drawing/2014/main" val="3996303158"/>
                    </a:ext>
                  </a:extLst>
                </a:gridCol>
              </a:tblGrid>
              <a:tr h="369995">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Name </a:t>
                      </a:r>
                    </a:p>
                  </a:txBody>
                  <a:tcPr>
                    <a:solidFill>
                      <a:srgbClr val="D24726"/>
                    </a:solidFill>
                  </a:tcPr>
                </a:tc>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Title </a:t>
                      </a:r>
                    </a:p>
                  </a:txBody>
                  <a:tcPr>
                    <a:solidFill>
                      <a:srgbClr val="D24726"/>
                    </a:solidFill>
                  </a:tcPr>
                </a:tc>
                <a:extLst>
                  <a:ext uri="{0D108BD9-81ED-4DB2-BD59-A6C34878D82A}">
                    <a16:rowId xmlns:a16="http://schemas.microsoft.com/office/drawing/2014/main" val="974665480"/>
                  </a:ext>
                </a:extLst>
              </a:tr>
              <a:tr h="486539">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Amber Martin </a:t>
                      </a:r>
                    </a:p>
                  </a:txBody>
                  <a:tcPr/>
                </a:tc>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Project Manager </a:t>
                      </a:r>
                    </a:p>
                  </a:txBody>
                  <a:tcPr/>
                </a:tc>
                <a:extLst>
                  <a:ext uri="{0D108BD9-81ED-4DB2-BD59-A6C34878D82A}">
                    <a16:rowId xmlns:a16="http://schemas.microsoft.com/office/drawing/2014/main" val="3120521319"/>
                  </a:ext>
                </a:extLst>
              </a:tr>
              <a:tr h="452593">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Karl Ramsay </a:t>
                      </a:r>
                    </a:p>
                  </a:txBody>
                  <a:tcPr/>
                </a:tc>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Repository Manager </a:t>
                      </a:r>
                    </a:p>
                  </a:txBody>
                  <a:tcPr/>
                </a:tc>
                <a:extLst>
                  <a:ext uri="{0D108BD9-81ED-4DB2-BD59-A6C34878D82A}">
                    <a16:rowId xmlns:a16="http://schemas.microsoft.com/office/drawing/2014/main" val="3377295971"/>
                  </a:ext>
                </a:extLst>
              </a:tr>
              <a:tr h="486539">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Oswaldo Moreno </a:t>
                      </a:r>
                    </a:p>
                  </a:txBody>
                  <a:tcPr/>
                </a:tc>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Scrum Master </a:t>
                      </a:r>
                    </a:p>
                  </a:txBody>
                  <a:tcPr/>
                </a:tc>
                <a:extLst>
                  <a:ext uri="{0D108BD9-81ED-4DB2-BD59-A6C34878D82A}">
                    <a16:rowId xmlns:a16="http://schemas.microsoft.com/office/drawing/2014/main" val="509552382"/>
                  </a:ext>
                </a:extLst>
              </a:tr>
              <a:tr h="463908">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Ana Razak </a:t>
                      </a:r>
                    </a:p>
                  </a:txBody>
                  <a:tcPr/>
                </a:tc>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Programmer Analyst </a:t>
                      </a:r>
                    </a:p>
                  </a:txBody>
                  <a:tcPr/>
                </a:tc>
                <a:extLst>
                  <a:ext uri="{0D108BD9-81ED-4DB2-BD59-A6C34878D82A}">
                    <a16:rowId xmlns:a16="http://schemas.microsoft.com/office/drawing/2014/main" val="1161467813"/>
                  </a:ext>
                </a:extLst>
              </a:tr>
              <a:tr h="452148">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Anthony Brown </a:t>
                      </a:r>
                    </a:p>
                  </a:txBody>
                  <a:tcPr/>
                </a:tc>
                <a:tc>
                  <a:txBody>
                    <a:bodyPr/>
                    <a:lstStyle/>
                    <a:p>
                      <a:r>
                        <a:rPr lang="en-US" sz="1200" kern="1200" dirty="0">
                          <a:solidFill>
                            <a:prstClr val="black">
                              <a:lumMod val="75000"/>
                              <a:lumOff val="25000"/>
                            </a:prstClr>
                          </a:solidFill>
                          <a:latin typeface="Segoe UI" panose="020B0502040204020203" pitchFamily="34" charset="0"/>
                          <a:ea typeface="+mn-ea"/>
                          <a:cs typeface="Segoe UI" panose="020B0502040204020203" pitchFamily="34" charset="0"/>
                        </a:rPr>
                        <a:t>Programmer Analyst </a:t>
                      </a:r>
                    </a:p>
                  </a:txBody>
                  <a:tcPr/>
                </a:tc>
                <a:extLst>
                  <a:ext uri="{0D108BD9-81ED-4DB2-BD59-A6C34878D82A}">
                    <a16:rowId xmlns:a16="http://schemas.microsoft.com/office/drawing/2014/main" val="4292958973"/>
                  </a:ext>
                </a:extLst>
              </a:tr>
            </a:tbl>
          </a:graphicData>
        </a:graphic>
      </p:graphicFrame>
      <p:pic>
        <p:nvPicPr>
          <p:cNvPr id="3" name="Picture 2">
            <a:extLst>
              <a:ext uri="{FF2B5EF4-FFF2-40B4-BE49-F238E27FC236}">
                <a16:creationId xmlns:a16="http://schemas.microsoft.com/office/drawing/2014/main" id="{B2C8070D-F88F-4403-A758-F9D4AAF7688D}"/>
              </a:ext>
            </a:extLst>
          </p:cNvPr>
          <p:cNvPicPr>
            <a:picLocks noChangeAspect="1"/>
          </p:cNvPicPr>
          <p:nvPr/>
        </p:nvPicPr>
        <p:blipFill>
          <a:blip r:embed="rId2"/>
          <a:stretch>
            <a:fillRect/>
          </a:stretch>
        </p:blipFill>
        <p:spPr>
          <a:xfrm>
            <a:off x="7942514" y="1418490"/>
            <a:ext cx="2958367" cy="26810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Project Overview </a:t>
            </a:r>
          </a:p>
        </p:txBody>
      </p:sp>
      <p:cxnSp>
        <p:nvCxnSpPr>
          <p:cNvPr id="20" name="Straight Connector 19" descr="Light grey line separating Morph text and images"/>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4">
            <a:extLst>
              <a:ext uri="{FF2B5EF4-FFF2-40B4-BE49-F238E27FC236}">
                <a16:creationId xmlns:a16="http://schemas.microsoft.com/office/drawing/2014/main" id="{724A246E-8F83-4803-B0D4-0C7D3FC3CA26}"/>
              </a:ext>
            </a:extLst>
          </p:cNvPr>
          <p:cNvSpPr txBox="1">
            <a:spLocks/>
          </p:cNvSpPr>
          <p:nvPr/>
        </p:nvSpPr>
        <p:spPr>
          <a:xfrm>
            <a:off x="635614" y="1421035"/>
            <a:ext cx="4557164" cy="479088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SCOPE: </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To complete a full data analysis of API data and CSV files to determine job availability, education level and salary potential of completing a Data Science boot camp.</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OBJECTIVE:</a:t>
            </a:r>
          </a:p>
          <a:p>
            <a:pPr marL="171450" lvl="0" indent="-171450">
              <a:lnSpc>
                <a:spcPts val="1800"/>
              </a:lnSpc>
              <a:spcAft>
                <a:spcPts val="600"/>
              </a:spcAft>
              <a:buFont typeface="Wingdings" panose="05000000000000000000" pitchFamily="2" charset="2"/>
              <a:buChar char="§"/>
            </a:pPr>
            <a:r>
              <a:rPr lang="en-US" dirty="0">
                <a:solidFill>
                  <a:prstClr val="black">
                    <a:lumMod val="75000"/>
                    <a:lumOff val="25000"/>
                  </a:prstClr>
                </a:solidFill>
                <a:latin typeface="Segoe UI" panose="020B0502040204020203" pitchFamily="34" charset="0"/>
                <a:cs typeface="Segoe UI" panose="020B0502040204020203" pitchFamily="34" charset="0"/>
              </a:rPr>
              <a:t>To understand the career benefit of completing Data Science boot camp</a:t>
            </a:r>
          </a:p>
          <a:p>
            <a:pPr marL="171450" lvl="0" indent="-171450">
              <a:lnSpc>
                <a:spcPts val="1800"/>
              </a:lnSpc>
              <a:spcAft>
                <a:spcPts val="600"/>
              </a:spcAft>
              <a:buFont typeface="Wingdings" panose="05000000000000000000" pitchFamily="2" charset="2"/>
              <a:buChar char="§"/>
            </a:pPr>
            <a:r>
              <a:rPr lang="en-US" dirty="0">
                <a:solidFill>
                  <a:prstClr val="black">
                    <a:lumMod val="75000"/>
                    <a:lumOff val="25000"/>
                  </a:prstClr>
                </a:solidFill>
                <a:latin typeface="Segoe UI" panose="020B0502040204020203" pitchFamily="34" charset="0"/>
                <a:cs typeface="Segoe UI" panose="020B0502040204020203" pitchFamily="34" charset="0"/>
              </a:rPr>
              <a:t>Utilize the data results to make an educated decision on career path</a:t>
            </a:r>
          </a:p>
          <a:p>
            <a:pPr marL="171450" lvl="0" indent="-171450">
              <a:lnSpc>
                <a:spcPts val="1800"/>
              </a:lnSpc>
              <a:spcAft>
                <a:spcPts val="600"/>
              </a:spcAft>
              <a:buFont typeface="Wingdings" panose="05000000000000000000" pitchFamily="2" charset="2"/>
              <a:buChar char="§"/>
            </a:pPr>
            <a:r>
              <a:rPr lang="en-US" dirty="0">
                <a:solidFill>
                  <a:prstClr val="black">
                    <a:lumMod val="75000"/>
                    <a:lumOff val="25000"/>
                  </a:prstClr>
                </a:solidFill>
                <a:latin typeface="Segoe UI" panose="020B0502040204020203" pitchFamily="34" charset="0"/>
                <a:cs typeface="Segoe UI" panose="020B0502040204020203" pitchFamily="34" charset="0"/>
              </a:rPr>
              <a:t>Gain an understanding of how completion of a Data Science boot camp compares to a traditional Data Science degree in today’s job market</a:t>
            </a:r>
          </a:p>
          <a:p>
            <a:pPr marL="171450" indent="-171450">
              <a:lnSpc>
                <a:spcPts val="1800"/>
              </a:lnSpc>
              <a:spcAft>
                <a:spcPts val="600"/>
              </a:spcAft>
              <a:buFont typeface="Wingdings" panose="05000000000000000000" pitchFamily="2" charset="2"/>
              <a:buChar char="§"/>
            </a:pPr>
            <a:r>
              <a:rPr lang="en-US" dirty="0">
                <a:solidFill>
                  <a:prstClr val="black">
                    <a:lumMod val="75000"/>
                    <a:lumOff val="25000"/>
                  </a:prstClr>
                </a:solidFill>
                <a:latin typeface="Segoe UI" panose="020B0502040204020203" pitchFamily="34" charset="0"/>
                <a:cs typeface="Segoe UI" panose="020B0502040204020203" pitchFamily="34" charset="0"/>
              </a:rPr>
              <a:t>Project the financial benefit of salary increase potential </a:t>
            </a:r>
          </a:p>
          <a:p>
            <a:pPr>
              <a:lnSpc>
                <a:spcPts val="1800"/>
              </a:lnSpc>
              <a:spcAft>
                <a:spcPts val="600"/>
              </a:spcAft>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91789070-B6A6-41AE-9612-CE4DB5E987DB}"/>
              </a:ext>
            </a:extLst>
          </p:cNvPr>
          <p:cNvPicPr>
            <a:picLocks noChangeAspect="1"/>
          </p:cNvPicPr>
          <p:nvPr/>
        </p:nvPicPr>
        <p:blipFill>
          <a:blip r:embed="rId2"/>
          <a:stretch>
            <a:fillRect/>
          </a:stretch>
        </p:blipFill>
        <p:spPr>
          <a:xfrm>
            <a:off x="7147423" y="2078375"/>
            <a:ext cx="3664954" cy="25942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6833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Let's Go to the Analysis!</a:t>
            </a:r>
          </a:p>
        </p:txBody>
      </p:sp>
      <p:pic>
        <p:nvPicPr>
          <p:cNvPr id="8" name="Picture 7">
            <a:extLst>
              <a:ext uri="{FF2B5EF4-FFF2-40B4-BE49-F238E27FC236}">
                <a16:creationId xmlns:a16="http://schemas.microsoft.com/office/drawing/2014/main" id="{1C509C1C-2993-4AEB-A417-FB41907A212E}"/>
              </a:ext>
            </a:extLst>
          </p:cNvPr>
          <p:cNvPicPr>
            <a:picLocks noChangeAspect="1"/>
          </p:cNvPicPr>
          <p:nvPr/>
        </p:nvPicPr>
        <p:blipFill>
          <a:blip r:embed="rId2"/>
          <a:stretch>
            <a:fillRect/>
          </a:stretch>
        </p:blipFill>
        <p:spPr>
          <a:xfrm>
            <a:off x="7257140" y="1982211"/>
            <a:ext cx="4191000" cy="267652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9726A36-870C-4F37-ADFB-4BB95F9E90F0}"/>
              </a:ext>
            </a:extLst>
          </p:cNvPr>
          <p:cNvSpPr txBox="1"/>
          <p:nvPr/>
        </p:nvSpPr>
        <p:spPr>
          <a:xfrm>
            <a:off x="609600" y="1341120"/>
            <a:ext cx="6370320" cy="2267287"/>
          </a:xfrm>
          <a:prstGeom prst="rect">
            <a:avLst/>
          </a:prstGeom>
          <a:noFill/>
        </p:spPr>
        <p:txBody>
          <a:bodyPr wrap="square" rtlCol="0">
            <a:spAutoFit/>
          </a:bodyPr>
          <a:lstStyle/>
          <a:p>
            <a:pPr>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We wanted to determine the education level of people who enroll in Data Science programs.</a:t>
            </a:r>
          </a:p>
          <a:p>
            <a:pPr marL="171450" indent="-171450">
              <a:spcAft>
                <a:spcPts val="2000"/>
              </a:spcAft>
              <a:buFont typeface="Wingdings" panose="05000000000000000000" pitchFamily="2" charset="2"/>
              <a:buChar char="§"/>
            </a:pPr>
            <a:r>
              <a:rPr lang="en-US" sz="1200" dirty="0">
                <a:solidFill>
                  <a:prstClr val="black">
                    <a:lumMod val="75000"/>
                    <a:lumOff val="25000"/>
                  </a:prstClr>
                </a:solidFill>
                <a:latin typeface="Segoe UI" panose="020B0502040204020203" pitchFamily="34" charset="0"/>
                <a:cs typeface="Segoe UI" panose="020B0502040204020203" pitchFamily="34" charset="0"/>
              </a:rPr>
              <a:t>Utilizing StockOver 2019 survey data, we imported the data file into Jupyter Notebook with a pd.read function. By creating a data frame and then cleaning the data within the frame created; with the use of functions like .replace, .groupby and .append , we were able identify the education levels within scope.  </a:t>
            </a:r>
          </a:p>
          <a:p>
            <a:pPr marL="171450" indent="-171450">
              <a:spcAft>
                <a:spcPts val="2000"/>
              </a:spcAft>
              <a:buFont typeface="Wingdings" panose="05000000000000000000" pitchFamily="2" charset="2"/>
              <a:buChar char="§"/>
            </a:pPr>
            <a:r>
              <a:rPr lang="en-US" sz="1200" dirty="0">
                <a:solidFill>
                  <a:prstClr val="black">
                    <a:lumMod val="75000"/>
                    <a:lumOff val="25000"/>
                  </a:prstClr>
                </a:solidFill>
                <a:latin typeface="Segoe UI" panose="020B0502040204020203" pitchFamily="34" charset="0"/>
                <a:cs typeface="Segoe UI" panose="020B0502040204020203" pitchFamily="34" charset="0"/>
              </a:rPr>
              <a:t>Based on the results of the analysis 49.6% of the survey participants who completed a Data Science Bootcamp do not have a traditional data science degree. With data science credentials trending a such a fast pace in today’s market people are choosing to complete a bootcamp in order to remain marketable.</a:t>
            </a:r>
          </a:p>
        </p:txBody>
      </p:sp>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Let's Go to the Analysis!</a:t>
            </a:r>
          </a:p>
        </p:txBody>
      </p:sp>
      <p:sp>
        <p:nvSpPr>
          <p:cNvPr id="9" name="TextBox 8">
            <a:extLst>
              <a:ext uri="{FF2B5EF4-FFF2-40B4-BE49-F238E27FC236}">
                <a16:creationId xmlns:a16="http://schemas.microsoft.com/office/drawing/2014/main" id="{59726A36-870C-4F37-ADFB-4BB95F9E90F0}"/>
              </a:ext>
            </a:extLst>
          </p:cNvPr>
          <p:cNvSpPr txBox="1"/>
          <p:nvPr/>
        </p:nvSpPr>
        <p:spPr>
          <a:xfrm>
            <a:off x="503280" y="1351281"/>
            <a:ext cx="5592720" cy="2082621"/>
          </a:xfrm>
          <a:prstGeom prst="rect">
            <a:avLst/>
          </a:prstGeom>
          <a:noFill/>
        </p:spPr>
        <p:txBody>
          <a:bodyPr wrap="square" rtlCol="0">
            <a:spAutoFit/>
          </a:bodyPr>
          <a:lstStyle/>
          <a:p>
            <a:pPr>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We wanted to look at how many people with visas are working in the data science field to see how high the demand for people in the data science field is.  </a:t>
            </a:r>
          </a:p>
          <a:p>
            <a:pPr marL="171450" indent="-171450">
              <a:spcAft>
                <a:spcPts val="2000"/>
              </a:spcAft>
              <a:buFont typeface="Wingdings" panose="05000000000000000000" pitchFamily="2" charset="2"/>
              <a:buChar char="§"/>
            </a:pPr>
            <a:r>
              <a:rPr lang="en-US" sz="1200" dirty="0">
                <a:solidFill>
                  <a:prstClr val="black">
                    <a:lumMod val="75000"/>
                    <a:lumOff val="25000"/>
                  </a:prstClr>
                </a:solidFill>
                <a:latin typeface="Segoe UI" panose="020B0502040204020203" pitchFamily="34" charset="0"/>
                <a:cs typeface="Segoe UI" panose="020B0502040204020203" pitchFamily="34" charset="0"/>
              </a:rPr>
              <a:t>Using a VBA script, we prepped the csv file by creating two new columns called Role and Domain to filter out job titles using key word Data Science.. Then created a few groupby’s to get specific states we wanted to look at. </a:t>
            </a:r>
          </a:p>
          <a:p>
            <a:pPr marL="171450" indent="-171450">
              <a:spcAft>
                <a:spcPts val="2000"/>
              </a:spcAft>
              <a:buFont typeface="Wingdings" panose="05000000000000000000" pitchFamily="2" charset="2"/>
              <a:buChar char="§"/>
            </a:pPr>
            <a:r>
              <a:rPr lang="en-US" sz="1200" dirty="0">
                <a:solidFill>
                  <a:prstClr val="black">
                    <a:lumMod val="75000"/>
                    <a:lumOff val="25000"/>
                  </a:prstClr>
                </a:solidFill>
                <a:latin typeface="Segoe UI" panose="020B0502040204020203" pitchFamily="34" charset="0"/>
                <a:cs typeface="Segoe UI" panose="020B0502040204020203" pitchFamily="34" charset="0"/>
              </a:rPr>
              <a:t>Then we wanted to look at the comparison in salaries for each job title. So made a bar graph comparing job titles to salaries and another bar graph comparing the number of H1B1 visas to job titles.  </a:t>
            </a:r>
          </a:p>
        </p:txBody>
      </p:sp>
      <p:pic>
        <p:nvPicPr>
          <p:cNvPr id="2" name="Picture 1">
            <a:extLst>
              <a:ext uri="{FF2B5EF4-FFF2-40B4-BE49-F238E27FC236}">
                <a16:creationId xmlns:a16="http://schemas.microsoft.com/office/drawing/2014/main" id="{19D3746C-F36B-4154-8FF5-A28F79619AFE}"/>
              </a:ext>
            </a:extLst>
          </p:cNvPr>
          <p:cNvPicPr>
            <a:picLocks noChangeAspect="1"/>
          </p:cNvPicPr>
          <p:nvPr/>
        </p:nvPicPr>
        <p:blipFill>
          <a:blip r:embed="rId2"/>
          <a:stretch>
            <a:fillRect/>
          </a:stretch>
        </p:blipFill>
        <p:spPr>
          <a:xfrm>
            <a:off x="6335168" y="3983671"/>
            <a:ext cx="5193945" cy="236924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503D32E3-02BC-4788-AAB4-9389C68AEA3F}"/>
              </a:ext>
            </a:extLst>
          </p:cNvPr>
          <p:cNvPicPr>
            <a:picLocks noChangeAspect="1"/>
          </p:cNvPicPr>
          <p:nvPr/>
        </p:nvPicPr>
        <p:blipFill>
          <a:blip r:embed="rId3"/>
          <a:stretch>
            <a:fillRect/>
          </a:stretch>
        </p:blipFill>
        <p:spPr>
          <a:xfrm>
            <a:off x="6335168" y="1351281"/>
            <a:ext cx="5094536" cy="2369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5474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Let's Go to the Analysis!</a:t>
            </a:r>
          </a:p>
        </p:txBody>
      </p:sp>
      <p:sp>
        <p:nvSpPr>
          <p:cNvPr id="7" name="TextBox 6">
            <a:extLst>
              <a:ext uri="{FF2B5EF4-FFF2-40B4-BE49-F238E27FC236}">
                <a16:creationId xmlns:a16="http://schemas.microsoft.com/office/drawing/2014/main" id="{B08DB5D6-0E1A-4735-B3D1-1752FB02A02E}"/>
              </a:ext>
            </a:extLst>
          </p:cNvPr>
          <p:cNvSpPr txBox="1"/>
          <p:nvPr/>
        </p:nvSpPr>
        <p:spPr>
          <a:xfrm>
            <a:off x="673374" y="1336459"/>
            <a:ext cx="5244540" cy="830997"/>
          </a:xfrm>
          <a:prstGeom prst="rect">
            <a:avLst/>
          </a:prstGeom>
          <a:noFill/>
        </p:spPr>
        <p:txBody>
          <a:bodyPr wrap="square" rtlCol="0">
            <a:spAutoFit/>
          </a:bodyPr>
          <a:lstStyle/>
          <a:p>
            <a:pPr>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Using the NY times API we wanted to see the past and current movement of increase data science popularity through a time series data analysis. Which involves the comparison of data over a specific period of time to spot a pattern or trend.</a:t>
            </a:r>
          </a:p>
        </p:txBody>
      </p:sp>
      <p:pic>
        <p:nvPicPr>
          <p:cNvPr id="8" name="Picture 7">
            <a:extLst>
              <a:ext uri="{FF2B5EF4-FFF2-40B4-BE49-F238E27FC236}">
                <a16:creationId xmlns:a16="http://schemas.microsoft.com/office/drawing/2014/main" id="{28AD7DAB-B95D-461E-92F9-B32B5886C757}"/>
              </a:ext>
            </a:extLst>
          </p:cNvPr>
          <p:cNvPicPr>
            <a:picLocks noChangeAspect="1"/>
          </p:cNvPicPr>
          <p:nvPr/>
        </p:nvPicPr>
        <p:blipFill>
          <a:blip r:embed="rId2"/>
          <a:stretch>
            <a:fillRect/>
          </a:stretch>
        </p:blipFill>
        <p:spPr>
          <a:xfrm>
            <a:off x="7334164" y="3363930"/>
            <a:ext cx="4276928" cy="253622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836E9A0-E780-4705-8A60-66CC14BAD7FB}"/>
              </a:ext>
            </a:extLst>
          </p:cNvPr>
          <p:cNvPicPr>
            <a:picLocks noChangeAspect="1"/>
          </p:cNvPicPr>
          <p:nvPr/>
        </p:nvPicPr>
        <p:blipFill>
          <a:blip r:embed="rId3"/>
          <a:stretch>
            <a:fillRect/>
          </a:stretch>
        </p:blipFill>
        <p:spPr>
          <a:xfrm>
            <a:off x="6011589" y="1336459"/>
            <a:ext cx="5599503" cy="164304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165AE08-5553-425A-A453-C3742ED76BD7}"/>
              </a:ext>
            </a:extLst>
          </p:cNvPr>
          <p:cNvSpPr txBox="1"/>
          <p:nvPr/>
        </p:nvSpPr>
        <p:spPr>
          <a:xfrm>
            <a:off x="673374" y="2621236"/>
            <a:ext cx="5244540" cy="2010807"/>
          </a:xfrm>
          <a:prstGeom prst="rect">
            <a:avLst/>
          </a:prstGeom>
          <a:noFill/>
        </p:spPr>
        <p:txBody>
          <a:bodyPr wrap="square" rtlCol="0">
            <a:spAutoFit/>
          </a:bodyPr>
          <a:lstStyle/>
          <a:p>
            <a:pPr marL="171450" indent="-171450">
              <a:spcAft>
                <a:spcPts val="2000"/>
              </a:spcAft>
              <a:buFont typeface="Wingdings" panose="05000000000000000000" pitchFamily="2" charset="2"/>
              <a:buChar char="§"/>
            </a:pPr>
            <a:r>
              <a:rPr lang="en-US" sz="1200" dirty="0">
                <a:solidFill>
                  <a:prstClr val="black">
                    <a:lumMod val="75000"/>
                    <a:lumOff val="25000"/>
                  </a:prstClr>
                </a:solidFill>
                <a:latin typeface="Segoe UI" panose="020B0502040204020203" pitchFamily="34" charset="0"/>
                <a:cs typeface="Segoe UI" panose="020B0502040204020203" pitchFamily="34" charset="0"/>
              </a:rPr>
              <a:t>The NYT API key was used to pull raw data from the NYT server. Once we received the API key, with the 'machine + learning' query searched for articles within a 10-year time frame (Jan 2010- December of 2019). The returned articles from the search were appended into a lists. </a:t>
            </a:r>
          </a:p>
          <a:p>
            <a:pPr marL="171450" indent="-171450">
              <a:spcAft>
                <a:spcPts val="2000"/>
              </a:spcAft>
              <a:buFont typeface="Wingdings" panose="05000000000000000000" pitchFamily="2" charset="2"/>
              <a:buChar char="§"/>
            </a:pPr>
            <a:r>
              <a:rPr lang="en-US" sz="1200" dirty="0">
                <a:solidFill>
                  <a:prstClr val="black">
                    <a:lumMod val="75000"/>
                    <a:lumOff val="25000"/>
                  </a:prstClr>
                </a:solidFill>
                <a:latin typeface="Segoe UI" panose="020B0502040204020203" pitchFamily="34" charset="0"/>
                <a:cs typeface="Segoe UI" panose="020B0502040204020203" pitchFamily="34" charset="0"/>
              </a:rPr>
              <a:t>The pd.DataFrame function along with key words were used to mine through and create a data frame. After mining through a first time, a smaller data frame was created with pd.Dataframe, groupby, rename, and count functions. This smaller data frame was then plotted into a time series data chart.</a:t>
            </a:r>
          </a:p>
        </p:txBody>
      </p:sp>
    </p:spTree>
    <p:extLst>
      <p:ext uri="{BB962C8B-B14F-4D97-AF65-F5344CB8AC3E}">
        <p14:creationId xmlns:p14="http://schemas.microsoft.com/office/powerpoint/2010/main" val="3957350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200CF-2E06-483F-990F-CB9B497CCCEB}"/>
              </a:ext>
            </a:extLst>
          </p:cNvPr>
          <p:cNvSpPr>
            <a:spLocks noGrp="1"/>
          </p:cNvSpPr>
          <p:nvPr>
            <p:ph type="title"/>
          </p:nvPr>
        </p:nvSpPr>
        <p:spPr/>
        <p:txBody>
          <a:bodyPr/>
          <a:lstStyle/>
          <a:p>
            <a:r>
              <a:rPr lang="en-US" dirty="0"/>
              <a:t>Resources </a:t>
            </a:r>
          </a:p>
        </p:txBody>
      </p:sp>
      <p:graphicFrame>
        <p:nvGraphicFramePr>
          <p:cNvPr id="4" name="Table 4">
            <a:extLst>
              <a:ext uri="{FF2B5EF4-FFF2-40B4-BE49-F238E27FC236}">
                <a16:creationId xmlns:a16="http://schemas.microsoft.com/office/drawing/2014/main" id="{DF041363-0F10-489B-8751-DD2B0154FB58}"/>
              </a:ext>
            </a:extLst>
          </p:cNvPr>
          <p:cNvGraphicFramePr>
            <a:graphicFrameLocks noGrp="1"/>
          </p:cNvGraphicFramePr>
          <p:nvPr>
            <p:ph sz="quarter" idx="10"/>
            <p:extLst>
              <p:ext uri="{D42A27DB-BD31-4B8C-83A1-F6EECF244321}">
                <p14:modId xmlns:p14="http://schemas.microsoft.com/office/powerpoint/2010/main" val="451550232"/>
              </p:ext>
            </p:extLst>
          </p:nvPr>
        </p:nvGraphicFramePr>
        <p:xfrm>
          <a:off x="521207" y="1313380"/>
          <a:ext cx="10833742" cy="5096564"/>
        </p:xfrm>
        <a:graphic>
          <a:graphicData uri="http://schemas.openxmlformats.org/drawingml/2006/table">
            <a:tbl>
              <a:tblPr firstRow="1" bandRow="1">
                <a:tableStyleId>{21E4AEA4-8DFA-4A89-87EB-49C32662AFE0}</a:tableStyleId>
              </a:tblPr>
              <a:tblGrid>
                <a:gridCol w="1482254">
                  <a:extLst>
                    <a:ext uri="{9D8B030D-6E8A-4147-A177-3AD203B41FA5}">
                      <a16:colId xmlns:a16="http://schemas.microsoft.com/office/drawing/2014/main" val="2143828085"/>
                    </a:ext>
                  </a:extLst>
                </a:gridCol>
                <a:gridCol w="9351488">
                  <a:extLst>
                    <a:ext uri="{9D8B030D-6E8A-4147-A177-3AD203B41FA5}">
                      <a16:colId xmlns:a16="http://schemas.microsoft.com/office/drawing/2014/main" val="2104537952"/>
                    </a:ext>
                  </a:extLst>
                </a:gridCol>
              </a:tblGrid>
              <a:tr h="539804">
                <a:tc>
                  <a:txBody>
                    <a:bodyPr/>
                    <a:lstStyle/>
                    <a:p>
                      <a:r>
                        <a:rPr lang="en-US" sz="1100" dirty="0"/>
                        <a:t>Tools</a:t>
                      </a:r>
                    </a:p>
                  </a:txBody>
                  <a:tcPr>
                    <a:solidFill>
                      <a:srgbClr val="DD462F"/>
                    </a:solidFill>
                  </a:tcPr>
                </a:tc>
                <a:tc>
                  <a:txBody>
                    <a:bodyPr/>
                    <a:lstStyle/>
                    <a:p>
                      <a:r>
                        <a:rPr lang="en-US" sz="1100" dirty="0"/>
                        <a:t>Components</a:t>
                      </a:r>
                    </a:p>
                  </a:txBody>
                  <a:tcPr>
                    <a:solidFill>
                      <a:srgbClr val="DD462F"/>
                    </a:solidFill>
                  </a:tcPr>
                </a:tc>
                <a:extLst>
                  <a:ext uri="{0D108BD9-81ED-4DB2-BD59-A6C34878D82A}">
                    <a16:rowId xmlns:a16="http://schemas.microsoft.com/office/drawing/2014/main" val="4266091023"/>
                  </a:ext>
                </a:extLst>
              </a:tr>
              <a:tr h="539804">
                <a:tc>
                  <a:txBody>
                    <a:bodyPr/>
                    <a:lstStyle/>
                    <a:p>
                      <a:r>
                        <a:rPr lang="en-US" sz="1100" dirty="0"/>
                        <a:t>VBA</a:t>
                      </a:r>
                    </a:p>
                  </a:txBody>
                  <a:tcPr/>
                </a:tc>
                <a:tc>
                  <a:txBody>
                    <a:bodyPr/>
                    <a:lstStyle/>
                    <a:p>
                      <a:r>
                        <a:rPr lang="en-US" sz="1100" dirty="0" err="1"/>
                        <a:t>FileDialog</a:t>
                      </a:r>
                      <a:endParaRPr lang="en-US" sz="1100" dirty="0"/>
                    </a:p>
                    <a:p>
                      <a:r>
                        <a:rPr lang="en-US" sz="1100" dirty="0"/>
                        <a:t>Range </a:t>
                      </a:r>
                      <a:r>
                        <a:rPr lang="en-US" sz="1100" dirty="0" err="1"/>
                        <a:t>Offet</a:t>
                      </a:r>
                      <a:endParaRPr lang="en-US" sz="1100" dirty="0"/>
                    </a:p>
                    <a:p>
                      <a:r>
                        <a:rPr lang="en-US" sz="1100" dirty="0"/>
                        <a:t>Last Col</a:t>
                      </a:r>
                    </a:p>
                    <a:p>
                      <a:r>
                        <a:rPr lang="en-US" sz="1100" dirty="0"/>
                        <a:t>Last row</a:t>
                      </a:r>
                    </a:p>
                    <a:p>
                      <a:r>
                        <a:rPr lang="en-US" sz="1100" dirty="0"/>
                        <a:t>While Loop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Then Else</a:t>
                      </a:r>
                    </a:p>
                  </a:txBody>
                  <a:tcPr/>
                </a:tc>
                <a:extLst>
                  <a:ext uri="{0D108BD9-81ED-4DB2-BD59-A6C34878D82A}">
                    <a16:rowId xmlns:a16="http://schemas.microsoft.com/office/drawing/2014/main" val="853805205"/>
                  </a:ext>
                </a:extLst>
              </a:tr>
              <a:tr h="539804">
                <a:tc>
                  <a:txBody>
                    <a:bodyPr/>
                    <a:lstStyle/>
                    <a:p>
                      <a:r>
                        <a:rPr lang="en-US" sz="1100" dirty="0"/>
                        <a:t>Python</a:t>
                      </a:r>
                    </a:p>
                  </a:txBody>
                  <a:tcPr/>
                </a:tc>
                <a:tc>
                  <a:txBody>
                    <a:bodyPr/>
                    <a:lstStyle/>
                    <a:p>
                      <a:pPr marL="171450" indent="-171450">
                        <a:buFont typeface="Wingdings" panose="05000000000000000000" pitchFamily="2" charset="2"/>
                        <a:buChar char="ü"/>
                      </a:pPr>
                      <a:r>
                        <a:rPr lang="en-US" sz="1100" b="0" kern="1200" dirty="0">
                          <a:solidFill>
                            <a:schemeClr val="dk1"/>
                          </a:solidFill>
                          <a:effectLst/>
                          <a:latin typeface="+mn-lt"/>
                          <a:ea typeface="+mn-ea"/>
                          <a:cs typeface="+mn-cs"/>
                        </a:rPr>
                        <a:t>Jupyter Notebook</a:t>
                      </a:r>
                    </a:p>
                    <a:p>
                      <a:pPr marL="171450" indent="-171450">
                        <a:buFont typeface="Wingdings" panose="05000000000000000000" pitchFamily="2" charset="2"/>
                        <a:buChar char="ü"/>
                      </a:pPr>
                      <a:r>
                        <a:rPr lang="en-US" sz="1100" b="0" kern="1200" dirty="0">
                          <a:solidFill>
                            <a:schemeClr val="dk1"/>
                          </a:solidFill>
                          <a:effectLst/>
                          <a:latin typeface="+mn-lt"/>
                          <a:ea typeface="+mn-ea"/>
                          <a:cs typeface="+mn-cs"/>
                        </a:rPr>
                        <a:t>requests</a:t>
                      </a:r>
                      <a:r>
                        <a:rPr lang="en-US" sz="1100" b="0" dirty="0"/>
                        <a:t> </a:t>
                      </a:r>
                    </a:p>
                    <a:p>
                      <a:pPr marL="171450" indent="-171450">
                        <a:buFont typeface="Wingdings" panose="05000000000000000000" pitchFamily="2" charset="2"/>
                        <a:buChar char="ü"/>
                      </a:pPr>
                      <a:r>
                        <a:rPr lang="en-US" sz="1100" b="0" kern="1200" dirty="0" err="1">
                          <a:solidFill>
                            <a:schemeClr val="dk1"/>
                          </a:solidFill>
                          <a:effectLst/>
                          <a:latin typeface="+mn-lt"/>
                          <a:ea typeface="+mn-ea"/>
                          <a:cs typeface="+mn-cs"/>
                        </a:rPr>
                        <a:t>pprint</a:t>
                      </a:r>
                      <a:r>
                        <a:rPr lang="en-US" sz="1100" b="0" dirty="0"/>
                        <a:t> </a:t>
                      </a:r>
                    </a:p>
                    <a:p>
                      <a:pPr marL="171450" indent="-171450">
                        <a:buFont typeface="Wingdings" panose="05000000000000000000" pitchFamily="2" charset="2"/>
                        <a:buChar char="ü"/>
                      </a:pPr>
                      <a:r>
                        <a:rPr lang="en-US" sz="1100" b="0" kern="1200" dirty="0">
                          <a:solidFill>
                            <a:schemeClr val="dk1"/>
                          </a:solidFill>
                          <a:effectLst/>
                          <a:latin typeface="+mn-lt"/>
                          <a:ea typeface="+mn-ea"/>
                          <a:cs typeface="+mn-cs"/>
                        </a:rPr>
                        <a:t>NYTimes </a:t>
                      </a:r>
                      <a:r>
                        <a:rPr lang="en-US" sz="1100" b="0" kern="1200" dirty="0" err="1">
                          <a:solidFill>
                            <a:schemeClr val="dk1"/>
                          </a:solidFill>
                          <a:effectLst/>
                          <a:latin typeface="+mn-lt"/>
                          <a:ea typeface="+mn-ea"/>
                          <a:cs typeface="+mn-cs"/>
                        </a:rPr>
                        <a:t>api</a:t>
                      </a:r>
                      <a:endParaRPr lang="en-US" sz="1100" b="0" kern="1200" dirty="0">
                        <a:solidFill>
                          <a:schemeClr val="dk1"/>
                        </a:solidFill>
                        <a:effectLst/>
                        <a:latin typeface="+mn-lt"/>
                        <a:ea typeface="+mn-ea"/>
                        <a:cs typeface="+mn-cs"/>
                      </a:endParaRPr>
                    </a:p>
                    <a:p>
                      <a:pPr marL="171450" indent="-171450">
                        <a:buFont typeface="Wingdings" panose="05000000000000000000" pitchFamily="2" charset="2"/>
                        <a:buChar char="ü"/>
                      </a:pPr>
                      <a:r>
                        <a:rPr lang="en-US" sz="1100" b="0" kern="1200" dirty="0">
                          <a:solidFill>
                            <a:schemeClr val="dk1"/>
                          </a:solidFill>
                          <a:effectLst/>
                          <a:latin typeface="+mn-lt"/>
                          <a:ea typeface="+mn-ea"/>
                          <a:cs typeface="+mn-cs"/>
                        </a:rPr>
                        <a:t>pandas</a:t>
                      </a:r>
                      <a:r>
                        <a:rPr lang="en-US" sz="1100" b="0" dirty="0"/>
                        <a:t> </a:t>
                      </a:r>
                    </a:p>
                    <a:p>
                      <a:pPr marL="171450" indent="-171450">
                        <a:buFont typeface="Wingdings" panose="05000000000000000000" pitchFamily="2" charset="2"/>
                        <a:buChar char="ü"/>
                      </a:pPr>
                      <a:r>
                        <a:rPr lang="en-US" sz="1100" b="0" kern="1200" dirty="0" err="1">
                          <a:solidFill>
                            <a:schemeClr val="dk1"/>
                          </a:solidFill>
                          <a:effectLst/>
                          <a:latin typeface="+mn-lt"/>
                          <a:ea typeface="+mn-ea"/>
                          <a:cs typeface="+mn-cs"/>
                        </a:rPr>
                        <a:t>numpy</a:t>
                      </a:r>
                      <a:r>
                        <a:rPr lang="en-US" sz="1100" b="0" dirty="0"/>
                        <a:t> </a:t>
                      </a:r>
                    </a:p>
                    <a:p>
                      <a:pPr marL="171450" indent="-171450">
                        <a:buFont typeface="Wingdings" panose="05000000000000000000" pitchFamily="2" charset="2"/>
                        <a:buChar char="ü"/>
                      </a:pPr>
                      <a:r>
                        <a:rPr lang="en-US" sz="1100" b="0" kern="1200" dirty="0" err="1">
                          <a:solidFill>
                            <a:schemeClr val="dk1"/>
                          </a:solidFill>
                          <a:effectLst/>
                          <a:latin typeface="+mn-lt"/>
                          <a:ea typeface="+mn-ea"/>
                          <a:cs typeface="+mn-cs"/>
                        </a:rPr>
                        <a:t>matplotlib.pyplot</a:t>
                      </a:r>
                      <a:r>
                        <a:rPr lang="en-US" sz="1100" b="0" dirty="0"/>
                        <a:t> </a:t>
                      </a:r>
                    </a:p>
                    <a:p>
                      <a:pPr marL="171450" indent="-171450">
                        <a:buFont typeface="Wingdings" panose="05000000000000000000" pitchFamily="2" charset="2"/>
                        <a:buChar char="ü"/>
                      </a:pPr>
                      <a:r>
                        <a:rPr lang="en-US" sz="1100" b="0" kern="1200" dirty="0" err="1">
                          <a:solidFill>
                            <a:schemeClr val="dk1"/>
                          </a:solidFill>
                          <a:effectLst/>
                          <a:latin typeface="+mn-lt"/>
                          <a:ea typeface="+mn-ea"/>
                          <a:cs typeface="+mn-cs"/>
                        </a:rPr>
                        <a:t>os</a:t>
                      </a:r>
                      <a:r>
                        <a:rPr lang="en-US" sz="1100" b="0" dirty="0"/>
                        <a:t> </a:t>
                      </a:r>
                    </a:p>
                    <a:p>
                      <a:pPr marL="171450" indent="-171450">
                        <a:buFont typeface="Wingdings" panose="05000000000000000000" pitchFamily="2" charset="2"/>
                        <a:buChar char="ü"/>
                      </a:pPr>
                      <a:r>
                        <a:rPr lang="en-US" sz="1100" b="0" kern="1200" dirty="0">
                          <a:solidFill>
                            <a:schemeClr val="dk1"/>
                          </a:solidFill>
                          <a:effectLst/>
                          <a:latin typeface="+mn-lt"/>
                          <a:ea typeface="+mn-ea"/>
                          <a:cs typeface="+mn-cs"/>
                        </a:rPr>
                        <a:t>time</a:t>
                      </a:r>
                      <a:r>
                        <a:rPr lang="en-US" sz="1100" b="0" dirty="0"/>
                        <a:t> </a:t>
                      </a:r>
                    </a:p>
                    <a:p>
                      <a:pPr marL="171450" indent="-171450">
                        <a:buFont typeface="Wingdings" panose="05000000000000000000" pitchFamily="2" charset="2"/>
                        <a:buChar char="ü"/>
                      </a:pPr>
                      <a:r>
                        <a:rPr lang="en-US" sz="1100" b="0" kern="1200" dirty="0">
                          <a:solidFill>
                            <a:schemeClr val="dk1"/>
                          </a:solidFill>
                          <a:effectLst/>
                          <a:latin typeface="+mn-lt"/>
                          <a:ea typeface="+mn-ea"/>
                          <a:cs typeface="+mn-cs"/>
                        </a:rPr>
                        <a:t>Datetime</a:t>
                      </a:r>
                      <a:endParaRPr lang="en-US" sz="1100" b="0" dirty="0"/>
                    </a:p>
                  </a:txBody>
                  <a:tcPr/>
                </a:tc>
                <a:extLst>
                  <a:ext uri="{0D108BD9-81ED-4DB2-BD59-A6C34878D82A}">
                    <a16:rowId xmlns:a16="http://schemas.microsoft.com/office/drawing/2014/main" val="512234765"/>
                  </a:ext>
                </a:extLst>
              </a:tr>
              <a:tr h="539804">
                <a:tc>
                  <a:txBody>
                    <a:bodyPr/>
                    <a:lstStyle/>
                    <a:p>
                      <a:r>
                        <a:rPr lang="en-US" sz="1100" dirty="0"/>
                        <a:t>Git</a:t>
                      </a:r>
                    </a:p>
                  </a:txBody>
                  <a:tcPr/>
                </a:tc>
                <a:tc>
                  <a:txBody>
                    <a:bodyPr/>
                    <a:lstStyle/>
                    <a:p>
                      <a:r>
                        <a:rPr lang="en-US" sz="1100" dirty="0"/>
                        <a:t>Version Control</a:t>
                      </a:r>
                    </a:p>
                    <a:p>
                      <a:r>
                        <a:rPr lang="en-US" sz="1100" dirty="0"/>
                        <a:t>Runbook Activity List</a:t>
                      </a:r>
                    </a:p>
                    <a:p>
                      <a:r>
                        <a:rPr lang="en-US" sz="1100" dirty="0"/>
                        <a:t>Branching</a:t>
                      </a:r>
                    </a:p>
                    <a:p>
                      <a:r>
                        <a:rPr lang="en-US" sz="1100" dirty="0"/>
                        <a:t>Cloning</a:t>
                      </a:r>
                    </a:p>
                    <a:p>
                      <a:r>
                        <a:rPr lang="en-US" sz="1100" dirty="0"/>
                        <a:t>Repo Pulls</a:t>
                      </a:r>
                    </a:p>
                    <a:p>
                      <a:r>
                        <a:rPr lang="en-US" sz="1100" dirty="0"/>
                        <a:t>Document Repository</a:t>
                      </a:r>
                    </a:p>
                  </a:txBody>
                  <a:tcPr/>
                </a:tc>
                <a:extLst>
                  <a:ext uri="{0D108BD9-81ED-4DB2-BD59-A6C34878D82A}">
                    <a16:rowId xmlns:a16="http://schemas.microsoft.com/office/drawing/2014/main" val="1584818029"/>
                  </a:ext>
                </a:extLst>
              </a:tr>
              <a:tr h="539804">
                <a:tc>
                  <a:txBody>
                    <a:bodyPr/>
                    <a:lstStyle/>
                    <a:p>
                      <a:r>
                        <a:rPr lang="en-US" sz="1100" dirty="0"/>
                        <a:t>Zoom</a:t>
                      </a:r>
                    </a:p>
                  </a:txBody>
                  <a:tcPr/>
                </a:tc>
                <a:tc>
                  <a:txBody>
                    <a:bodyPr/>
                    <a:lstStyle/>
                    <a:p>
                      <a:r>
                        <a:rPr lang="en-US" sz="1100" dirty="0"/>
                        <a:t>Video Conference</a:t>
                      </a:r>
                      <a:br>
                        <a:rPr lang="en-US" sz="1100" dirty="0"/>
                      </a:br>
                      <a:r>
                        <a:rPr lang="en-US" sz="1100" dirty="0"/>
                        <a:t>Peer Coding</a:t>
                      </a:r>
                      <a:br>
                        <a:rPr lang="en-US" sz="1100" dirty="0"/>
                      </a:br>
                      <a:r>
                        <a:rPr lang="en-US" sz="1100" dirty="0" err="1"/>
                        <a:t>Coding</a:t>
                      </a:r>
                      <a:r>
                        <a:rPr lang="en-US" sz="1100" dirty="0"/>
                        <a:t> Reviews</a:t>
                      </a:r>
                    </a:p>
                  </a:txBody>
                  <a:tcPr/>
                </a:tc>
                <a:extLst>
                  <a:ext uri="{0D108BD9-81ED-4DB2-BD59-A6C34878D82A}">
                    <a16:rowId xmlns:a16="http://schemas.microsoft.com/office/drawing/2014/main" val="332292301"/>
                  </a:ext>
                </a:extLst>
              </a:tr>
            </a:tbl>
          </a:graphicData>
        </a:graphic>
      </p:graphicFrame>
    </p:spTree>
    <p:extLst>
      <p:ext uri="{BB962C8B-B14F-4D97-AF65-F5344CB8AC3E}">
        <p14:creationId xmlns:p14="http://schemas.microsoft.com/office/powerpoint/2010/main" val="205144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EC1-65E3-4E05-8952-1210D57097DC}"/>
              </a:ext>
            </a:extLst>
          </p:cNvPr>
          <p:cNvSpPr>
            <a:spLocks noGrp="1"/>
          </p:cNvSpPr>
          <p:nvPr>
            <p:ph type="title"/>
          </p:nvPr>
        </p:nvSpPr>
        <p:spPr>
          <a:xfrm>
            <a:off x="2165073" y="2893305"/>
            <a:ext cx="6876288" cy="640080"/>
          </a:xfrm>
        </p:spPr>
        <p:txBody>
          <a:bodyPr/>
          <a:lstStyle/>
          <a:p>
            <a:r>
              <a:rPr lang="en-US" dirty="0">
                <a:solidFill>
                  <a:schemeClr val="bg1"/>
                </a:solidFill>
              </a:rPr>
              <a:t>Blockchain Brigade</a:t>
            </a:r>
            <a:endParaRPr lang="en-US" dirty="0"/>
          </a:p>
        </p:txBody>
      </p:sp>
    </p:spTree>
    <p:extLst>
      <p:ext uri="{BB962C8B-B14F-4D97-AF65-F5344CB8AC3E}">
        <p14:creationId xmlns:p14="http://schemas.microsoft.com/office/powerpoint/2010/main" val="2788320029"/>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25A0713-A64B-439B-91E9-551CE2BAEA8D}" vid="{FD9CE0B8-0910-4446-AF74-F335AEE71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{B6F6A34D-0628-4B99-BA70-ACC0BB0C7E8C}tf10001108</Template>
  <TotalTime>0</TotalTime>
  <Words>690</Words>
  <Application>Microsoft Office PowerPoint</Application>
  <PresentationFormat>Widescreen</PresentationFormat>
  <Paragraphs>71</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Segoe UI</vt:lpstr>
      <vt:lpstr>Segoe UI Light</vt:lpstr>
      <vt:lpstr>Wingdings</vt:lpstr>
      <vt:lpstr>WelcomeDoc</vt:lpstr>
      <vt:lpstr>Blockchain Brigade</vt:lpstr>
      <vt:lpstr>Overview</vt:lpstr>
      <vt:lpstr>Project Team / Organization</vt:lpstr>
      <vt:lpstr>Project Overview </vt:lpstr>
      <vt:lpstr>Let's Go to the Analysis!</vt:lpstr>
      <vt:lpstr>Let's Go to the Analysis!</vt:lpstr>
      <vt:lpstr>Let's Go to the Analysis!</vt:lpstr>
      <vt:lpstr>Resources </vt:lpstr>
      <vt:lpstr>Blockchain Brigade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2020-03-19T18:15:16Z</dcterms:created>
  <dcterms:modified xsi:type="dcterms:W3CDTF">2020-03-21T14:34:42Z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